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96" r:id="rId5"/>
    <p:sldId id="297" r:id="rId6"/>
    <p:sldId id="298" r:id="rId7"/>
    <p:sldId id="261" r:id="rId8"/>
    <p:sldId id="265" r:id="rId9"/>
    <p:sldId id="262" r:id="rId10"/>
    <p:sldId id="279" r:id="rId11"/>
    <p:sldId id="301" r:id="rId12"/>
    <p:sldId id="280" r:id="rId13"/>
    <p:sldId id="299" r:id="rId14"/>
    <p:sldId id="28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162774F6-8970-49D3-9057-F5C23B8726F9}">
          <p14:sldIdLst>
            <p14:sldId id="296"/>
            <p14:sldId id="297"/>
            <p14:sldId id="298"/>
            <p14:sldId id="261"/>
            <p14:sldId id="265"/>
            <p14:sldId id="262"/>
            <p14:sldId id="279"/>
            <p14:sldId id="301"/>
            <p14:sldId id="280"/>
            <p14:sldId id="299"/>
            <p14:sldId id="28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1D51"/>
    <a:srgbClr val="2C567A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34" autoAdjust="0"/>
    <p:restoredTop sz="87887" autoAdjust="0"/>
  </p:normalViewPr>
  <p:slideViewPr>
    <p:cSldViewPr snapToGrid="0" showGuides="1">
      <p:cViewPr varScale="1">
        <p:scale>
          <a:sx n="80" d="100"/>
          <a:sy n="80" d="100"/>
        </p:scale>
        <p:origin x="87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12/18/2024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0.svg>
</file>

<file path=ppt/media/image11.jpg>
</file>

<file path=ppt/media/image12.png>
</file>

<file path=ppt/media/image13.png>
</file>

<file path=ppt/media/image136.svg>
</file>

<file path=ppt/media/image14.png>
</file>

<file path=ppt/media/image15.png>
</file>

<file path=ppt/media/image154.svg>
</file>

<file path=ppt/media/image16.png>
</file>

<file path=ppt/media/image2.png>
</file>

<file path=ppt/media/image3.png>
</file>

<file path=ppt/media/image35.svg>
</file>

<file path=ppt/media/image4.png>
</file>

<file path=ppt/media/image5.jpg>
</file>

<file path=ppt/media/image52.svg>
</file>

<file path=ppt/media/image6.png>
</file>

<file path=ppt/media/image7.jpg>
</file>

<file path=ppt/media/image73.sv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12/18/2024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190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7" Type="http://schemas.openxmlformats.org/officeDocument/2006/relationships/image" Target="../media/image52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36.svg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7" Type="http://schemas.openxmlformats.org/officeDocument/2006/relationships/image" Target="../media/image7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2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52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3.sv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7" Type="http://schemas.openxmlformats.org/officeDocument/2006/relationships/image" Target="../media/image73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36.svg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svg"/><Relationship Id="rId7" Type="http://schemas.openxmlformats.org/officeDocument/2006/relationships/image" Target="../media/image52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54.svg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D93970-B13A-F96D-A4B1-3A1EE74841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20237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02920"/>
            <a:ext cx="10954512" cy="3246120"/>
          </a:xfrm>
        </p:spPr>
        <p:txBody>
          <a:bodyPr anchor="b">
            <a:noAutofit/>
          </a:bodyPr>
          <a:lstStyle>
            <a:lvl1pPr algn="ctr">
              <a:defRPr sz="6600" b="1" i="0" cap="none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758183"/>
            <a:ext cx="10954512" cy="1307592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98299DF-E702-8750-30F5-798D7C96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FAE94C-C299-8167-1BD9-4FC98C04C63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207008" y="2523744"/>
            <a:ext cx="9720072" cy="325526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Rounded Rectangle 6">
            <a:extLst>
              <a:ext uri="{FF2B5EF4-FFF2-40B4-BE49-F238E27FC236}">
                <a16:creationId xmlns:a16="http://schemas.microsoft.com/office/drawing/2014/main" id="{1B32A35F-9C9A-7C7D-DE93-B55FFF07D66E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480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7A51A8B-A15C-2A94-1E48-F9615101DF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991" t="11245" r="3785" b="1531"/>
          <a:stretch/>
        </p:blipFill>
        <p:spPr>
          <a:xfrm>
            <a:off x="0" y="2917"/>
            <a:ext cx="12197192" cy="68550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600200"/>
            <a:ext cx="10991088" cy="3657600"/>
          </a:xfrm>
        </p:spPr>
        <p:txBody>
          <a:bodyPr anchor="ctr">
            <a:noAutofit/>
          </a:bodyPr>
          <a:lstStyle>
            <a:lvl1pPr algn="ctr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9492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4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3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4">
            <a:extLst>
              <a:ext uri="{FF2B5EF4-FFF2-40B4-BE49-F238E27FC236}">
                <a16:creationId xmlns:a16="http://schemas.microsoft.com/office/drawing/2014/main" id="{5697808D-10E0-D8A5-5D07-E176EBB8F2BB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7">
            <a:extLst>
              <a:ext uri="{FF2B5EF4-FFF2-40B4-BE49-F238E27FC236}">
                <a16:creationId xmlns:a16="http://schemas.microsoft.com/office/drawing/2014/main" id="{0234D012-F86E-04CE-78C8-2C5A661302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1004" r="-148"/>
          <a:stretch/>
        </p:blipFill>
        <p:spPr>
          <a:xfrm rot="5400000">
            <a:off x="6378170" y="40082"/>
            <a:ext cx="1579705" cy="1600089"/>
          </a:xfrm>
          <a:prstGeom prst="rect">
            <a:avLst/>
          </a:prstGeom>
        </p:spPr>
      </p:pic>
      <p:pic>
        <p:nvPicPr>
          <p:cNvPr id="15" name="Picture 7">
            <a:extLst>
              <a:ext uri="{FF2B5EF4-FFF2-40B4-BE49-F238E27FC236}">
                <a16:creationId xmlns:a16="http://schemas.microsoft.com/office/drawing/2014/main" id="{0BC42061-F838-920E-632E-10EDE7E553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6239" r="25335" b="-1"/>
          <a:stretch/>
        </p:blipFill>
        <p:spPr>
          <a:xfrm rot="16200000">
            <a:off x="6298833" y="-161472"/>
            <a:ext cx="752715" cy="1075657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58BEE67F-530E-E41D-FD19-2615180DC3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r="15931"/>
          <a:stretch/>
        </p:blipFill>
        <p:spPr>
          <a:xfrm>
            <a:off x="10439102" y="4145165"/>
            <a:ext cx="1780703" cy="2164311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82CFCA46-5F5A-867F-B19C-4F9ED5BA15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r="46794"/>
          <a:stretch/>
        </p:blipFill>
        <p:spPr>
          <a:xfrm rot="10800000">
            <a:off x="-27806" y="2452933"/>
            <a:ext cx="1370742" cy="2632414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1E8F80C-ACB2-552E-4433-1A8A2708F1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t="1" b="-9728"/>
          <a:stretch/>
        </p:blipFill>
        <p:spPr>
          <a:xfrm rot="18286209">
            <a:off x="887827" y="4958926"/>
            <a:ext cx="910220" cy="10205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1DCC4A1-0DB3-3480-3A1A-78FC85FE7E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3608" y="2441447"/>
            <a:ext cx="3063240" cy="3575303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508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ACFCA6-7ECE-9BFB-9389-6DB74C8628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1" r="21"/>
          <a:stretch/>
        </p:blipFill>
        <p:spPr>
          <a:xfrm>
            <a:off x="-5192" y="-1"/>
            <a:ext cx="12197192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56450"/>
            <a:ext cx="9912096" cy="2743200"/>
          </a:xfrm>
        </p:spPr>
        <p:txBody>
          <a:bodyPr anchor="b">
            <a:noAutofit/>
          </a:bodyPr>
          <a:lstStyle>
            <a:lvl1pPr algn="l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5304" y="3110546"/>
            <a:ext cx="4114800" cy="27432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0835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1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850392"/>
            <a:ext cx="3913632" cy="4800600"/>
          </a:xfrm>
        </p:spPr>
        <p:txBody>
          <a:bodyPr/>
          <a:lstStyle>
            <a:lvl1pPr>
              <a:defRPr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1965960"/>
            <a:ext cx="4050792" cy="2953512"/>
          </a:xfrm>
        </p:spPr>
        <p:txBody>
          <a:bodyPr anchor="ctr" anchorCtr="0"/>
          <a:lstStyle>
            <a:lvl1pPr>
              <a:defRPr cap="all" baseline="0">
                <a:solidFill>
                  <a:schemeClr val="accent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906EB944-76A9-6F98-104E-59CD34F5CF94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7">
            <a:extLst>
              <a:ext uri="{FF2B5EF4-FFF2-40B4-BE49-F238E27FC236}">
                <a16:creationId xmlns:a16="http://schemas.microsoft.com/office/drawing/2014/main" id="{898C8E3F-6992-0D8A-CCA1-3DD2C147AA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14756"/>
          <a:stretch/>
        </p:blipFill>
        <p:spPr>
          <a:xfrm>
            <a:off x="8853067" y="1"/>
            <a:ext cx="1875091" cy="1605320"/>
          </a:xfrm>
          <a:prstGeom prst="rect">
            <a:avLst/>
          </a:prstGeom>
        </p:spPr>
      </p:pic>
      <p:pic>
        <p:nvPicPr>
          <p:cNvPr id="13" name="Picture 7">
            <a:extLst>
              <a:ext uri="{FF2B5EF4-FFF2-40B4-BE49-F238E27FC236}">
                <a16:creationId xmlns:a16="http://schemas.microsoft.com/office/drawing/2014/main" id="{4417AC45-4CB7-72E8-3723-B1A3D81FB6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13775" y="5533690"/>
            <a:ext cx="493392" cy="495528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AE5941EF-B160-313A-DA99-73C86EDC4C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r="46794"/>
          <a:stretch/>
        </p:blipFill>
        <p:spPr>
          <a:xfrm>
            <a:off x="10316909" y="2723673"/>
            <a:ext cx="1875091" cy="3600981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EEC16221-5852-F1A3-24D1-8EF5E9071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b="41791"/>
          <a:stretch/>
        </p:blipFill>
        <p:spPr>
          <a:xfrm>
            <a:off x="3497179" y="6324654"/>
            <a:ext cx="910220" cy="541368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5D8B34C3-E35E-0B4E-1F8E-59C449A3C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t="31904"/>
          <a:stretch/>
        </p:blipFill>
        <p:spPr>
          <a:xfrm>
            <a:off x="1601212" y="0"/>
            <a:ext cx="1032928" cy="71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85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1FEFCE-5DDA-D353-F1BF-36752F5F07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2917"/>
            <a:ext cx="12197191" cy="6855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824" y="1325880"/>
            <a:ext cx="10460736" cy="2286000"/>
          </a:xfrm>
        </p:spPr>
        <p:txBody>
          <a:bodyPr anchor="b">
            <a:noAutofit/>
          </a:bodyPr>
          <a:lstStyle>
            <a:lvl1pPr algn="ctr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7824" y="3749040"/>
            <a:ext cx="10460736" cy="2286000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2723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2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9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3">
            <a:extLst>
              <a:ext uri="{FF2B5EF4-FFF2-40B4-BE49-F238E27FC236}">
                <a16:creationId xmlns:a16="http://schemas.microsoft.com/office/drawing/2014/main" id="{B6718ABD-4EA5-E3C5-0225-F6671DCA53AD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721A955-CA2D-A65D-6E60-DAAAA4ACFA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31050"/>
          <a:stretch/>
        </p:blipFill>
        <p:spPr>
          <a:xfrm>
            <a:off x="0" y="2887579"/>
            <a:ext cx="2432421" cy="360466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B70155A-604C-AD00-BE69-4505C75CE0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t="15874" b="-1"/>
          <a:stretch/>
        </p:blipFill>
        <p:spPr>
          <a:xfrm rot="5400000">
            <a:off x="11281284" y="2493882"/>
            <a:ext cx="1032928" cy="88789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F74D1084-EF5E-D016-13E0-1840BDFFD0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b="-880"/>
          <a:stretch/>
        </p:blipFill>
        <p:spPr>
          <a:xfrm>
            <a:off x="9897978" y="5987153"/>
            <a:ext cx="490012" cy="5050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313432"/>
            <a:ext cx="6327648" cy="3218688"/>
          </a:xfrm>
        </p:spPr>
        <p:txBody>
          <a:bodyPr anchor="ctr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032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1B9A11-4222-BB4A-66D3-D37C79AC57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r="21" b="21"/>
          <a:stretch/>
        </p:blipFill>
        <p:spPr>
          <a:xfrm>
            <a:off x="-2595" y="1459"/>
            <a:ext cx="12197191" cy="6855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27432"/>
            <a:ext cx="7004304" cy="3566160"/>
          </a:xfrm>
        </p:spPr>
        <p:txBody>
          <a:bodyPr anchor="b">
            <a:noAutofit/>
          </a:bodyPr>
          <a:lstStyle>
            <a:lvl1pPr algn="ctr">
              <a:defRPr sz="60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5" y="3767328"/>
            <a:ext cx="7004303" cy="1161288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9623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21594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72C86F9-080E-93F7-C7B1-F5BEAD84E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5064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432304"/>
            <a:ext cx="3108960" cy="341237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36592" y="1920240"/>
            <a:ext cx="6620256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FF98F94-8801-13BE-8EB4-01921AC196C8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7BF5718-9534-FD92-79D7-ECC66603E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r="62387"/>
          <a:stretch/>
        </p:blipFill>
        <p:spPr>
          <a:xfrm rot="5400000">
            <a:off x="1778676" y="5204330"/>
            <a:ext cx="907513" cy="246532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4FF40650-9AD0-96F8-F702-185D1729AF8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3558" y="5429608"/>
            <a:ext cx="406214" cy="415066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83AC8518-2F0B-6FC0-0C0E-6CE9D00EAC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t="-4860" b="-1"/>
          <a:stretch/>
        </p:blipFill>
        <p:spPr>
          <a:xfrm>
            <a:off x="10214191" y="365126"/>
            <a:ext cx="1032928" cy="110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360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3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9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7B4AF60-AC65-3E7A-4A5D-EBF1A7030D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063" b="3063"/>
          <a:stretch/>
        </p:blipFill>
        <p:spPr>
          <a:xfrm>
            <a:off x="1" y="2917"/>
            <a:ext cx="12197189" cy="6855082"/>
          </a:xfrm>
          <a:prstGeom prst="rect">
            <a:avLst/>
          </a:prstGeom>
        </p:spPr>
      </p:pic>
      <p:sp>
        <p:nvSpPr>
          <p:cNvPr id="12" name="Rounded Rectangle 4">
            <a:extLst>
              <a:ext uri="{FF2B5EF4-FFF2-40B4-BE49-F238E27FC236}">
                <a16:creationId xmlns:a16="http://schemas.microsoft.com/office/drawing/2014/main" id="{95671103-2960-81E2-9A76-0E7FDE6B3E55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276856"/>
            <a:ext cx="6327648" cy="3090672"/>
          </a:xfrm>
        </p:spPr>
        <p:txBody>
          <a:bodyPr anchor="ctr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264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2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6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86060D16-E6F6-EA0E-E58E-526234AB6564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E0958AA-6F1A-C4A2-FB66-1A6F7F8834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6095" b="-1"/>
          <a:stretch/>
        </p:blipFill>
        <p:spPr>
          <a:xfrm>
            <a:off x="569419" y="4426479"/>
            <a:ext cx="1472805" cy="159661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3DEADFA2-398E-9388-8295-063D31FB38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6095" b="-1"/>
          <a:stretch/>
        </p:blipFill>
        <p:spPr>
          <a:xfrm rot="3765410" flipV="1">
            <a:off x="1448505" y="4094575"/>
            <a:ext cx="862484" cy="934988"/>
          </a:xfrm>
          <a:prstGeom prst="rect">
            <a:avLst/>
          </a:prstGeom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D09A7588-8EFD-A0C5-4235-45B7D657EC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b="35453"/>
          <a:stretch/>
        </p:blipFill>
        <p:spPr>
          <a:xfrm>
            <a:off x="9469547" y="5719093"/>
            <a:ext cx="1756858" cy="1138907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EF04D7D6-513C-D18A-AF21-D10F0E5D3B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-1" r="-750"/>
          <a:stretch/>
        </p:blipFill>
        <p:spPr>
          <a:xfrm>
            <a:off x="8844546" y="50582"/>
            <a:ext cx="1307037" cy="1325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1DCC4A1-0DB3-3480-3A1A-78FC85FE7E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671816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6">
            <a:extLst>
              <a:ext uri="{FF2B5EF4-FFF2-40B4-BE49-F238E27FC236}">
                <a16:creationId xmlns:a16="http://schemas.microsoft.com/office/drawing/2014/main" id="{1B32A35F-9C9A-7C7D-DE93-B55FFF07D66E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98299DF-E702-8750-30F5-798D7C96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0CE72F6-1D9D-E61E-F1EE-2861FDF76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0432" y="2459736"/>
            <a:ext cx="2843784" cy="3090672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FAE94C-C299-8167-1BD9-4FC98C04C63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33672" y="2523744"/>
            <a:ext cx="6693408" cy="3273552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947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3001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3001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5912" y="6563001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accent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0" i="0" kern="1200">
          <a:solidFill>
            <a:schemeClr val="accent2">
              <a:lumMod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02920"/>
            <a:ext cx="10954512" cy="3246120"/>
          </a:xfrm>
        </p:spPr>
        <p:txBody>
          <a:bodyPr anchor="b"/>
          <a:lstStyle/>
          <a:p>
            <a:r>
              <a:rPr lang="ru-RU" sz="4000" dirty="0"/>
              <a:t>Визуализатор звездной эволюции.</a:t>
            </a:r>
            <a:br>
              <a:rPr lang="ru-RU" sz="4000" dirty="0"/>
            </a:b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400" dirty="0"/>
              <a:t>Федеральное государственное бюджетное образовательное учреждение высшего образования «Московский государственный технический университет имени Н.Э. Баумана (национальный исследовательский университет)</a:t>
            </a:r>
            <a:r>
              <a:rPr lang="ru-RU" sz="1800" dirty="0"/>
              <a:t/>
            </a:r>
            <a:br>
              <a:rPr lang="ru-RU" sz="1800" dirty="0"/>
            </a:br>
            <a:endParaRPr lang="en-US" sz="1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67690" y="5593722"/>
            <a:ext cx="6016752" cy="130759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ru-RU" sz="2000" dirty="0"/>
              <a:t>Авторы проекта: </a:t>
            </a:r>
            <a:br>
              <a:rPr lang="ru-RU" sz="2000" dirty="0"/>
            </a:br>
            <a:r>
              <a:rPr lang="ru-RU" sz="2000" dirty="0"/>
              <a:t>Юнисов Максим и Глухов Иван, 10 класс</a:t>
            </a:r>
          </a:p>
          <a:p>
            <a:pPr algn="l"/>
            <a:r>
              <a:rPr lang="ru-RU" sz="2000" dirty="0"/>
              <a:t>Руководитель проекта: </a:t>
            </a:r>
            <a:br>
              <a:rPr lang="ru-RU" sz="2000" dirty="0"/>
            </a:br>
            <a:r>
              <a:rPr lang="ru-RU" sz="2000" dirty="0"/>
              <a:t>Гришина Арина Александровна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63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 </a:t>
            </a:r>
            <a:r>
              <a:rPr lang="ru-RU" dirty="0" smtClean="0"/>
              <a:t>чат-бота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1078992" y="2276856"/>
            <a:ext cx="10277856" cy="3090672"/>
          </a:xfrm>
        </p:spPr>
        <p:txBody>
          <a:bodyPr/>
          <a:lstStyle/>
          <a:p>
            <a:r>
              <a:rPr lang="ru-RU" dirty="0"/>
              <a:t>Сайт был протестирован по следующим критериям:</a:t>
            </a:r>
          </a:p>
          <a:p>
            <a:pPr lvl="0"/>
            <a:r>
              <a:rPr lang="ru-RU" dirty="0"/>
              <a:t>Реплики (грамотность, оформление, единство стиля);</a:t>
            </a:r>
          </a:p>
          <a:p>
            <a:pPr lvl="0"/>
            <a:r>
              <a:rPr lang="ru-RU" dirty="0"/>
              <a:t>Ссылки (визуальность, </a:t>
            </a:r>
            <a:r>
              <a:rPr lang="ru-RU" dirty="0" err="1"/>
              <a:t>кликабельность</a:t>
            </a:r>
            <a:r>
              <a:rPr lang="ru-RU" dirty="0"/>
              <a:t>);</a:t>
            </a:r>
          </a:p>
          <a:p>
            <a:pPr lvl="0"/>
            <a:r>
              <a:rPr lang="ru-RU" dirty="0"/>
              <a:t>Кнопки (</a:t>
            </a:r>
            <a:r>
              <a:rPr lang="ru-RU" dirty="0" err="1"/>
              <a:t>кликабельность</a:t>
            </a:r>
            <a:r>
              <a:rPr lang="ru-RU" dirty="0"/>
              <a:t>, отображение текста).</a:t>
            </a:r>
          </a:p>
          <a:p>
            <a:r>
              <a:rPr lang="ru-RU" dirty="0"/>
              <a:t>В результате тестирования сайта было </a:t>
            </a:r>
            <a:r>
              <a:rPr lang="ru-RU" dirty="0" err="1"/>
              <a:t>выявленно</a:t>
            </a:r>
            <a:r>
              <a:rPr lang="ru-RU" dirty="0"/>
              <a:t>, что веб-сайт грамотно оформлен и все ссылки и кнопки </a:t>
            </a:r>
            <a:r>
              <a:rPr lang="ru-RU" dirty="0" err="1"/>
              <a:t>кликабельны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94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A0D7AA-8A21-B977-56ED-94406F299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56450"/>
            <a:ext cx="9912096" cy="2743200"/>
          </a:xfrm>
          <a:noFill/>
        </p:spPr>
        <p:txBody>
          <a:bodyPr anchor="b">
            <a:noAutofit/>
          </a:bodyPr>
          <a:lstStyle/>
          <a:p>
            <a:r>
              <a:rPr lang="ru-RU" dirty="0" smtClean="0"/>
              <a:t>Вывод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0A6B8-78EB-52CA-3D46-A46FC880D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3856" y="3110546"/>
            <a:ext cx="6556248" cy="2743200"/>
          </a:xfrm>
          <a:noFill/>
        </p:spPr>
        <p:txBody>
          <a:bodyPr vert="horz" lIns="91440" tIns="45720" rIns="91440" bIns="45720" rtlCol="0" anchor="t" anchorCtr="0">
            <a:normAutofit fontScale="92500" lnSpcReduction="20000"/>
          </a:bodyPr>
          <a:lstStyle/>
          <a:p>
            <a:r>
              <a:rPr lang="ru-RU" dirty="0"/>
              <a:t>В конечном итоге, мы создали веб-сайт, который поможет пользователям узнать больше о звездах. Он исправно работает, имеет много функций и не требует лишних затрат и дополнительных скачиваний. </a:t>
            </a:r>
          </a:p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5161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850392"/>
            <a:ext cx="3913632" cy="4800600"/>
          </a:xfrm>
          <a:noFill/>
        </p:spPr>
        <p:txBody>
          <a:bodyPr anchor="ctr">
            <a:noAutofit/>
          </a:bodyPr>
          <a:lstStyle/>
          <a:p>
            <a:r>
              <a:rPr lang="ru-RU" sz="4000" dirty="0" smtClean="0"/>
              <a:t>Актуальность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3" y="1965960"/>
            <a:ext cx="6444595" cy="3231682"/>
          </a:xfrm>
          <a:noFill/>
        </p:spPr>
        <p:txBody>
          <a:bodyPr>
            <a:noAutofit/>
          </a:bodyPr>
          <a:lstStyle/>
          <a:p>
            <a:r>
              <a:rPr lang="ru-RU" b="1" dirty="0"/>
              <a:t>Актуальность</a:t>
            </a:r>
            <a:r>
              <a:rPr lang="ru-RU" dirty="0"/>
              <a:t> проекта состоим в том, что любой пользователь получает быстрый доступ к большому объему информации об эволюции звезд: их зарождению, развитию и смерти.</a:t>
            </a:r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AA7FF5-11CA-8F71-5951-B10993962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50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850392"/>
            <a:ext cx="3913632" cy="4800600"/>
          </a:xfrm>
          <a:noFill/>
        </p:spPr>
        <p:txBody>
          <a:bodyPr anchor="ctr">
            <a:noAutofit/>
          </a:bodyPr>
          <a:lstStyle/>
          <a:p>
            <a:r>
              <a:rPr lang="ru-RU" sz="4000" dirty="0"/>
              <a:t>ЦЕЛЬ ПРОЕКТА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3" y="1965960"/>
            <a:ext cx="6444595" cy="3231682"/>
          </a:xfrm>
          <a:noFill/>
        </p:spPr>
        <p:txBody>
          <a:bodyPr>
            <a:noAutofit/>
          </a:bodyPr>
          <a:lstStyle/>
          <a:p>
            <a:r>
              <a:rPr lang="ru-RU" b="1" dirty="0"/>
              <a:t>Целью проекта </a:t>
            </a:r>
            <a:r>
              <a:rPr lang="ru-RU" dirty="0"/>
              <a:t>является создания веб-сайта, подходящего для пользования людям, которые хотят узнать больше о космосе. Веб-сайт поможет наглядно понять, как зарождается и развивается звезда, а также дать больше информации о каждом этапе развития.</a:t>
            </a:r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AA7FF5-11CA-8F71-5951-B10993962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81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9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  <a:noFill/>
        </p:spPr>
        <p:txBody>
          <a:bodyPr anchor="b">
            <a:noAutofit/>
          </a:bodyPr>
          <a:lstStyle/>
          <a:p>
            <a:r>
              <a:rPr lang="ru-RU" dirty="0">
                <a:solidFill>
                  <a:schemeClr val="accent3">
                    <a:lumMod val="25000"/>
                  </a:schemeClr>
                </a:solidFill>
              </a:rPr>
              <a:t>ЗАДАЧИ ПРОЕКТА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313432"/>
            <a:ext cx="6327648" cy="3218688"/>
          </a:xfrm>
          <a:noFill/>
        </p:spPr>
        <p:txBody>
          <a:bodyPr>
            <a:noAutofit/>
          </a:bodyPr>
          <a:lstStyle/>
          <a:p>
            <a:pPr lvl="0"/>
            <a:r>
              <a:rPr lang="ru-RU" dirty="0"/>
              <a:t>Найти сервис, подходящий для создания и оформления веб-сайта.</a:t>
            </a:r>
          </a:p>
          <a:p>
            <a:pPr lvl="0"/>
            <a:r>
              <a:rPr lang="ru-RU" dirty="0"/>
              <a:t>Прописать все возможные команды для использования веб-сайта.</a:t>
            </a:r>
          </a:p>
          <a:p>
            <a:pPr lvl="0"/>
            <a:r>
              <a:rPr lang="ru-RU" dirty="0"/>
              <a:t>Проверить работоспособность веб-сайта при различных характеристиках устройств.</a:t>
            </a:r>
          </a:p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D7B9109-9E17-1A7A-3A9A-0F1C07BF3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801303"/>
          </a:xfrm>
          <a:noFill/>
        </p:spPr>
        <p:txBody>
          <a:bodyPr>
            <a:noAutofit/>
          </a:bodyPr>
          <a:lstStyle/>
          <a:p>
            <a:pPr algn="ctr"/>
            <a:r>
              <a:rPr lang="ru-RU" dirty="0"/>
              <a:t>Этапы разработки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946" y="1287663"/>
            <a:ext cx="6327648" cy="171824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b="1" dirty="0" smtClean="0"/>
              <a:t>Шаг </a:t>
            </a:r>
            <a:r>
              <a:rPr lang="ru-RU" b="1" dirty="0"/>
              <a:t>1.</a:t>
            </a:r>
            <a:r>
              <a:rPr lang="ru-RU" dirty="0"/>
              <a:t> Для начала нам нужно найти сервис для создания веб-сайта. В нашем случае мы воспользуемся приложением </a:t>
            </a:r>
            <a:r>
              <a:rPr lang="en-US" dirty="0"/>
              <a:t>Notepad</a:t>
            </a:r>
            <a:r>
              <a:rPr lang="ru-RU" dirty="0"/>
              <a:t>++. Выбираем синтаксис «</a:t>
            </a:r>
            <a:r>
              <a:rPr lang="en-US" dirty="0"/>
              <a:t>HTML</a:t>
            </a:r>
            <a:r>
              <a:rPr lang="ru-RU" dirty="0"/>
              <a:t>» и начинаем прописывать код для создания основы сайта.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93736AF-0027-E734-82A8-010D7129D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Рисунок 4" descr="C:\Проекты\Без имени-1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754" y="3005910"/>
            <a:ext cx="8770357" cy="36713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6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  <a:noFill/>
        </p:spPr>
        <p:txBody>
          <a:bodyPr>
            <a:noAutofit/>
          </a:bodyPr>
          <a:lstStyle/>
          <a:p>
            <a:pPr algn="ctr"/>
            <a:r>
              <a:rPr lang="ru-RU" dirty="0">
                <a:solidFill>
                  <a:schemeClr val="accent3">
                    <a:lumMod val="25000"/>
                  </a:schemeClr>
                </a:solidFill>
              </a:rPr>
              <a:t>Этапы разработки </a:t>
            </a:r>
            <a:br>
              <a:rPr lang="ru-RU" dirty="0">
                <a:solidFill>
                  <a:schemeClr val="accent3">
                    <a:lumMod val="25000"/>
                  </a:schemeClr>
                </a:solidFill>
              </a:rPr>
            </a:b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873" y="1604469"/>
            <a:ext cx="4931022" cy="2365952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b="1" dirty="0"/>
              <a:t>Шаг 2.</a:t>
            </a:r>
            <a:r>
              <a:rPr lang="ru-RU" dirty="0"/>
              <a:t> Теперь в этом же приложении пропишем </a:t>
            </a:r>
            <a:r>
              <a:rPr lang="en-US" dirty="0"/>
              <a:t>CSS</a:t>
            </a:r>
            <a:r>
              <a:rPr lang="ru-RU" dirty="0"/>
              <a:t>-код для красивого оформления веб-сайта. Для этого открываем новый файл, выбираем синтаксис «</a:t>
            </a:r>
            <a:r>
              <a:rPr lang="en-US" dirty="0"/>
              <a:t>CSS</a:t>
            </a:r>
            <a:r>
              <a:rPr lang="ru-RU" dirty="0"/>
              <a:t>» и начинаем прописывать код.</a:t>
            </a:r>
          </a:p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F61F934-8535-E086-C153-D48E49B9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Объект 5" descr="C:\Проекты\Без имени-2.png"/>
          <p:cNvPicPr>
            <a:picLocks noGrp="1"/>
          </p:cNvPicPr>
          <p:nvPr>
            <p:ph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2803358"/>
            <a:ext cx="6928620" cy="37596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885524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accent3">
                    <a:lumMod val="25000"/>
                  </a:schemeClr>
                </a:solidFill>
              </a:rPr>
              <a:t>Этапы разработки</a:t>
            </a:r>
            <a:endParaRPr lang="ru-RU" dirty="0"/>
          </a:p>
        </p:txBody>
      </p:sp>
      <p:sp>
        <p:nvSpPr>
          <p:cNvPr id="7" name="Подзаголовок 6"/>
          <p:cNvSpPr>
            <a:spLocks noGrp="1"/>
          </p:cNvSpPr>
          <p:nvPr>
            <p:ph idx="1"/>
          </p:nvPr>
        </p:nvSpPr>
        <p:spPr>
          <a:xfrm>
            <a:off x="182400" y="1251284"/>
            <a:ext cx="6327648" cy="3218688"/>
          </a:xfrm>
        </p:spPr>
        <p:txBody>
          <a:bodyPr/>
          <a:lstStyle/>
          <a:p>
            <a:r>
              <a:rPr lang="ru-RU" b="1" dirty="0"/>
              <a:t>Шаг 3.</a:t>
            </a:r>
            <a:r>
              <a:rPr lang="ru-RU" dirty="0"/>
              <a:t> После того, как мы прописали </a:t>
            </a:r>
            <a:r>
              <a:rPr lang="en-US" dirty="0"/>
              <a:t>HTML </a:t>
            </a:r>
            <a:r>
              <a:rPr lang="ru-RU" dirty="0"/>
              <a:t>и </a:t>
            </a:r>
            <a:r>
              <a:rPr lang="en-US" dirty="0"/>
              <a:t>CSS </a:t>
            </a:r>
            <a:r>
              <a:rPr lang="ru-RU" dirty="0"/>
              <a:t>коды, начнем прописывать код </a:t>
            </a:r>
            <a:r>
              <a:rPr lang="en-US" dirty="0"/>
              <a:t>JavaScript</a:t>
            </a:r>
            <a:r>
              <a:rPr lang="ru-RU" dirty="0"/>
              <a:t>, чтобы сайт мог функционировать. Для этого создаем новый файл, выбираем синтаксис «</a:t>
            </a:r>
            <a:r>
              <a:rPr lang="en-US" dirty="0"/>
              <a:t>JavaScript</a:t>
            </a:r>
            <a:r>
              <a:rPr lang="ru-RU" dirty="0"/>
              <a:t>» и начинаем прописывать код</a:t>
            </a:r>
          </a:p>
          <a:p>
            <a:endParaRPr lang="ru-RU" dirty="0"/>
          </a:p>
        </p:txBody>
      </p:sp>
      <p:pic>
        <p:nvPicPr>
          <p:cNvPr id="9" name="Рисунок 8" descr="C:\Проекты\Без имени-3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5611" y="3164305"/>
            <a:ext cx="6701622" cy="35854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808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729114"/>
          </a:xfrm>
        </p:spPr>
        <p:txBody>
          <a:bodyPr/>
          <a:lstStyle/>
          <a:p>
            <a:pPr algn="ctr"/>
            <a:r>
              <a:rPr lang="ru-RU" dirty="0" smtClean="0"/>
              <a:t>Примеры работы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Рисунок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44" y="1396849"/>
            <a:ext cx="5911730" cy="3486785"/>
          </a:xfrm>
          <a:prstGeom prst="rect">
            <a:avLst/>
          </a:prstGeom>
        </p:spPr>
      </p:pic>
      <p:pic>
        <p:nvPicPr>
          <p:cNvPr id="6" name="Рисунок 5" descr="C:\Проекты\Без имени-4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128" y="3351421"/>
            <a:ext cx="5293928" cy="31502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0530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3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252661"/>
            <a:ext cx="10954512" cy="2305251"/>
          </a:xfrm>
          <a:noFill/>
        </p:spPr>
        <p:txBody>
          <a:bodyPr anchor="b">
            <a:noAutofit/>
          </a:bodyPr>
          <a:lstStyle/>
          <a:p>
            <a:r>
              <a:rPr lang="ru-RU" dirty="0">
                <a:solidFill>
                  <a:schemeClr val="accent3">
                    <a:lumMod val="25000"/>
                  </a:schemeClr>
                </a:solidFill>
              </a:rPr>
              <a:t>ТЕХНИЧЕСКИЕ ХАРАКТЕРИСТИКИ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lvl="0"/>
            <a:r>
              <a:rPr lang="ru-RU" dirty="0"/>
              <a:t>Веб-сайт исправно работает на разных устройствах;</a:t>
            </a:r>
          </a:p>
          <a:p>
            <a:pPr lvl="0"/>
            <a:r>
              <a:rPr lang="ru-RU" dirty="0"/>
              <a:t>Любой браузер весит мало и есть почти у каждого;</a:t>
            </a:r>
          </a:p>
          <a:p>
            <a:endParaRPr lang="ru-RU" dirty="0"/>
          </a:p>
          <a:p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3F21905C-1BD6-BF3F-5B8B-B9AD5301701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562725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">
  <a:themeElements>
    <a:clrScheme name="Blue spheres">
      <a:dk1>
        <a:srgbClr val="000000"/>
      </a:dk1>
      <a:lt1>
        <a:srgbClr val="FFFFFF"/>
      </a:lt1>
      <a:dk2>
        <a:srgbClr val="E3E7ED"/>
      </a:dk2>
      <a:lt2>
        <a:srgbClr val="E8E8E8"/>
      </a:lt2>
      <a:accent1>
        <a:srgbClr val="7673F7"/>
      </a:accent1>
      <a:accent2>
        <a:srgbClr val="B8C2FD"/>
      </a:accent2>
      <a:accent3>
        <a:srgbClr val="DFE3FC"/>
      </a:accent3>
      <a:accent4>
        <a:srgbClr val="55B3FD"/>
      </a:accent4>
      <a:accent5>
        <a:srgbClr val="99F7F7"/>
      </a:accent5>
      <a:accent6>
        <a:srgbClr val="FEE43F"/>
      </a:accent6>
      <a:hlink>
        <a:srgbClr val="467886"/>
      </a:hlink>
      <a:folHlink>
        <a:srgbClr val="96607D"/>
      </a:folHlink>
    </a:clrScheme>
    <a:fontScheme name="Custom 23">
      <a:majorFont>
        <a:latin typeface="Aptos"/>
        <a:ea typeface=""/>
        <a:cs typeface=""/>
      </a:majorFont>
      <a:minorFont>
        <a:latin typeface="Apto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4076243_win32_CP_V3" id="{81AB0711-29F9-49D0-8A73-16AF25FD4C08}" vid="{D5AD44AB-53B9-4654-A4F8-1821A28F27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9" ma:contentTypeDescription="Create a new document." ma:contentTypeScope="" ma:versionID="6a914531ae0f23be31da2eba1f3b42a9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ae00154c9e66547f022c4923f88826d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A9B47F-3DD8-4645-81DC-B88780643C07}">
  <ds:schemaRefs>
    <ds:schemaRef ds:uri="http://purl.org/dc/terms/"/>
    <ds:schemaRef ds:uri="http://schemas.microsoft.com/sharepoint/v3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http://schemas.microsoft.com/office/2006/metadata/properties"/>
    <ds:schemaRef ds:uri="http://schemas.openxmlformats.org/package/2006/metadata/core-properties"/>
    <ds:schemaRef ds:uri="230e9df3-be65-4c73-a93b-d1236ebd677e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9F7D870-58E6-48A2-A932-190ED7A8A1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22671</TotalTime>
  <Words>328</Words>
  <Application>Microsoft Office PowerPoint</Application>
  <PresentationFormat>Широкоэкранный</PresentationFormat>
  <Paragraphs>38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Aptos</vt:lpstr>
      <vt:lpstr>Arial</vt:lpstr>
      <vt:lpstr>Calibri</vt:lpstr>
      <vt:lpstr>Custom</vt:lpstr>
      <vt:lpstr>Визуализатор звездной эволюции.  Федеральное государственное бюджетное образовательное учреждение высшего образования «Московский государственный технический университет имени Н.Э. Баумана (национальный исследовательский университет) </vt:lpstr>
      <vt:lpstr>Актуальность</vt:lpstr>
      <vt:lpstr>ЦЕЛЬ ПРОЕКТА</vt:lpstr>
      <vt:lpstr>ЗАДАЧИ ПРОЕКТА</vt:lpstr>
      <vt:lpstr>Этапы разработки </vt:lpstr>
      <vt:lpstr>Этапы разработки  </vt:lpstr>
      <vt:lpstr>Этапы разработки</vt:lpstr>
      <vt:lpstr>Примеры работы</vt:lpstr>
      <vt:lpstr>ТЕХНИЧЕСКИЕ ХАРАКТЕРИСТИКИ</vt:lpstr>
      <vt:lpstr>Тестирование чат-бота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cp:lastModifiedBy>ADmin</cp:lastModifiedBy>
  <cp:revision>9</cp:revision>
  <dcterms:created xsi:type="dcterms:W3CDTF">2023-08-29T05:38:01Z</dcterms:created>
  <dcterms:modified xsi:type="dcterms:W3CDTF">2024-12-18T14:27:45Z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